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0"/>
  </p:notesMasterIdLst>
  <p:sldIdLst>
    <p:sldId id="565" r:id="rId3"/>
    <p:sldId id="546" r:id="rId4"/>
    <p:sldId id="547" r:id="rId5"/>
    <p:sldId id="548" r:id="rId6"/>
    <p:sldId id="557" r:id="rId7"/>
    <p:sldId id="550" r:id="rId8"/>
    <p:sldId id="558" r:id="rId9"/>
    <p:sldId id="560" r:id="rId10"/>
    <p:sldId id="561" r:id="rId11"/>
    <p:sldId id="562" r:id="rId12"/>
    <p:sldId id="555" r:id="rId13"/>
    <p:sldId id="556" r:id="rId14"/>
    <p:sldId id="563" r:id="rId15"/>
    <p:sldId id="564" r:id="rId16"/>
    <p:sldId id="507" r:id="rId17"/>
    <p:sldId id="566" r:id="rId18"/>
    <p:sldId id="567" r:id="rId19"/>
  </p:sldIdLst>
  <p:sldSz cx="9144000" cy="5143500" type="screen16x9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楷体" pitchFamily="49" charset="-122"/>
      <p:regular r:id="rId26"/>
    </p:embeddedFont>
    <p:embeddedFont>
      <p:font typeface="幼圆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00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134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91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34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78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56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86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38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5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74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81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466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18348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6739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985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4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9328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37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9127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795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367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67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052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085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1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61378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51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3353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9163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534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1501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5734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89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5524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9347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68110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67824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01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1096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318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36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86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35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6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514806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生活中的负数 用正、负数表示事物的变化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607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40061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3285" y="1435155"/>
            <a:ext cx="8486939" cy="900246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用正、负数表示事物的变化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生活</a:t>
            </a:r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中的负数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75856" y="66537"/>
            <a:ext cx="26642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88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C231D749-65C4-4C17-88BF-264FB7F7C7B8}"/>
              </a:ext>
            </a:extLst>
          </p:cNvPr>
          <p:cNvSpPr/>
          <p:nvPr/>
        </p:nvSpPr>
        <p:spPr>
          <a:xfrm>
            <a:off x="395536" y="872817"/>
            <a:ext cx="1569877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4D47B64-FDF6-4D95-96CE-51C7D37244AF}"/>
              </a:ext>
            </a:extLst>
          </p:cNvPr>
          <p:cNvSpPr/>
          <p:nvPr/>
        </p:nvSpPr>
        <p:spPr>
          <a:xfrm>
            <a:off x="2023148" y="732641"/>
            <a:ext cx="578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分钟测量一次，用正数表示水温升高的度数，用负数表示水温下降的度数。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2A7FBC92-7927-4E1F-AAEC-3A77D2364C85}"/>
              </a:ext>
            </a:extLst>
          </p:cNvPr>
          <p:cNvGraphicFramePr>
            <a:graphicFrameLocks noGrp="1"/>
          </p:cNvGraphicFramePr>
          <p:nvPr/>
        </p:nvGraphicFramePr>
        <p:xfrm>
          <a:off x="1678017" y="1869681"/>
          <a:ext cx="609600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169182399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182196776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1984416939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76315677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195361024"/>
                    </a:ext>
                  </a:extLst>
                </a:gridCol>
              </a:tblGrid>
              <a:tr h="193034">
                <a:tc rowSpan="2">
                  <a:txBody>
                    <a:bodyPr/>
                    <a:lstStyle/>
                    <a:p>
                      <a:r>
                        <a:rPr lang="en-US" altLang="zh-CN" sz="1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</a:t>
                      </a:r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endParaRPr lang="en-US" altLang="zh-CN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甲杯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乙杯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41075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058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66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730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第二分钟事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60302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881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9943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第五分钟后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9380339"/>
                  </a:ext>
                </a:extLst>
              </a:tr>
            </a:tbl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3747ABA-AC9C-42D1-BEE0-D38141DACADD}"/>
              </a:ext>
            </a:extLst>
          </p:cNvPr>
          <p:cNvCxnSpPr/>
          <p:nvPr/>
        </p:nvCxnSpPr>
        <p:spPr>
          <a:xfrm>
            <a:off x="1691680" y="1884826"/>
            <a:ext cx="1152128" cy="686924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FE0C56A-A3EC-4B4B-96DB-309F83E867F9}"/>
              </a:ext>
            </a:extLst>
          </p:cNvPr>
          <p:cNvCxnSpPr>
            <a:cxnSpLocks/>
          </p:cNvCxnSpPr>
          <p:nvPr/>
        </p:nvCxnSpPr>
        <p:spPr>
          <a:xfrm flipV="1">
            <a:off x="4149953" y="2622168"/>
            <a:ext cx="1152128" cy="30962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36EFD3B8-354E-4F5D-8837-1CD15FC58FDC}"/>
              </a:ext>
            </a:extLst>
          </p:cNvPr>
          <p:cNvCxnSpPr>
            <a:cxnSpLocks/>
          </p:cNvCxnSpPr>
          <p:nvPr/>
        </p:nvCxnSpPr>
        <p:spPr>
          <a:xfrm flipV="1">
            <a:off x="6516216" y="2622168"/>
            <a:ext cx="1256734" cy="33953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32F793A-442C-4A52-97CF-5A2E335F5455}"/>
              </a:ext>
            </a:extLst>
          </p:cNvPr>
          <p:cNvSpPr/>
          <p:nvPr/>
        </p:nvSpPr>
        <p:spPr>
          <a:xfrm>
            <a:off x="3208558" y="254235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34755B8-E80F-4D72-AC64-4DDC1208829C}"/>
              </a:ext>
            </a:extLst>
          </p:cNvPr>
          <p:cNvSpPr/>
          <p:nvPr/>
        </p:nvSpPr>
        <p:spPr>
          <a:xfrm>
            <a:off x="5657222" y="254001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D5018E93-451A-455D-9237-55BD72A3F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0006" y="2475854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2B640AA6-307A-407C-9160-B18F68C72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182" y="2540011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27D9DA77-27D6-45C8-967B-C972FF5CC46B}"/>
              </a:ext>
            </a:extLst>
          </p:cNvPr>
          <p:cNvSpPr/>
          <p:nvPr/>
        </p:nvSpPr>
        <p:spPr>
          <a:xfrm>
            <a:off x="5684712" y="1418326"/>
            <a:ext cx="2818279" cy="707886"/>
          </a:xfrm>
          <a:prstGeom prst="wedgeRoundRectCallout">
            <a:avLst>
              <a:gd name="adj1" fmla="val 33209"/>
              <a:gd name="adj2" fmla="val 100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得加冰块水杯的温度是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453567F0-246C-4740-A871-E71CA9C14609}"/>
              </a:ext>
            </a:extLst>
          </p:cNvPr>
          <p:cNvSpPr/>
          <p:nvPr/>
        </p:nvSpPr>
        <p:spPr>
          <a:xfrm>
            <a:off x="840023" y="1696774"/>
            <a:ext cx="2939889" cy="575883"/>
          </a:xfrm>
          <a:prstGeom prst="wedgeRoundRectCallout">
            <a:avLst>
              <a:gd name="adj1" fmla="val -38770"/>
              <a:gd name="adj2" fmla="val 10780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测得加热水杯子的水温是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52℃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A85C71FD-2BD2-45FE-8ED9-15785EAECF84}"/>
              </a:ext>
            </a:extLst>
          </p:cNvPr>
          <p:cNvSpPr/>
          <p:nvPr/>
        </p:nvSpPr>
        <p:spPr>
          <a:xfrm>
            <a:off x="3230586" y="294254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7317565-3E98-4E3A-9AEE-B3CDB022D95A}"/>
              </a:ext>
            </a:extLst>
          </p:cNvPr>
          <p:cNvSpPr/>
          <p:nvPr/>
        </p:nvSpPr>
        <p:spPr>
          <a:xfrm>
            <a:off x="4313877" y="294254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C809C3-C4CD-47B3-8DC0-3EB41FEFD54F}"/>
              </a:ext>
            </a:extLst>
          </p:cNvPr>
          <p:cNvSpPr/>
          <p:nvPr/>
        </p:nvSpPr>
        <p:spPr>
          <a:xfrm>
            <a:off x="5653115" y="292760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D68575D-5F31-4B86-8FFB-B081C727984B}"/>
              </a:ext>
            </a:extLst>
          </p:cNvPr>
          <p:cNvSpPr/>
          <p:nvPr/>
        </p:nvSpPr>
        <p:spPr>
          <a:xfrm>
            <a:off x="6843394" y="292760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F650059-020C-4AED-B2BC-6711FC1B696A}"/>
              </a:ext>
            </a:extLst>
          </p:cNvPr>
          <p:cNvSpPr/>
          <p:nvPr/>
        </p:nvSpPr>
        <p:spPr>
          <a:xfrm>
            <a:off x="3208558" y="330007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73B75242-3CB6-4C8E-A505-2AC97A7DEFDE}"/>
              </a:ext>
            </a:extLst>
          </p:cNvPr>
          <p:cNvSpPr/>
          <p:nvPr/>
        </p:nvSpPr>
        <p:spPr>
          <a:xfrm>
            <a:off x="4313877" y="3298457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4B22402C-95FA-4AF7-B0B7-6BBB24E14A7E}"/>
              </a:ext>
            </a:extLst>
          </p:cNvPr>
          <p:cNvSpPr/>
          <p:nvPr/>
        </p:nvSpPr>
        <p:spPr>
          <a:xfrm>
            <a:off x="5653115" y="330711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35D69E96-228C-46BD-9386-2B309E6E580D}"/>
              </a:ext>
            </a:extLst>
          </p:cNvPr>
          <p:cNvSpPr/>
          <p:nvPr/>
        </p:nvSpPr>
        <p:spPr>
          <a:xfrm>
            <a:off x="6843394" y="3341404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F13739C8-13B4-48DB-8F91-EEEE81556D9D}"/>
              </a:ext>
            </a:extLst>
          </p:cNvPr>
          <p:cNvSpPr/>
          <p:nvPr/>
        </p:nvSpPr>
        <p:spPr>
          <a:xfrm>
            <a:off x="3208558" y="365356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C010C14E-4336-4394-8CF0-EF2F74EDDCA4}"/>
              </a:ext>
            </a:extLst>
          </p:cNvPr>
          <p:cNvSpPr/>
          <p:nvPr/>
        </p:nvSpPr>
        <p:spPr>
          <a:xfrm>
            <a:off x="4320270" y="364818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D984BFCA-CA72-48C1-9663-FAE6FA54E732}"/>
              </a:ext>
            </a:extLst>
          </p:cNvPr>
          <p:cNvSpPr/>
          <p:nvPr/>
        </p:nvSpPr>
        <p:spPr>
          <a:xfrm>
            <a:off x="5646722" y="366082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A3CD210E-0070-483C-95A4-3C61673C020F}"/>
              </a:ext>
            </a:extLst>
          </p:cNvPr>
          <p:cNvSpPr/>
          <p:nvPr/>
        </p:nvSpPr>
        <p:spPr>
          <a:xfrm>
            <a:off x="6871183" y="366268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46B225A3-2C74-4AA8-89FC-FD5A5A9CF3BE}"/>
              </a:ext>
            </a:extLst>
          </p:cNvPr>
          <p:cNvSpPr/>
          <p:nvPr/>
        </p:nvSpPr>
        <p:spPr>
          <a:xfrm>
            <a:off x="3208558" y="405730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AADBB822-4304-49B6-A27C-DC06D1A3E59F}"/>
              </a:ext>
            </a:extLst>
          </p:cNvPr>
          <p:cNvSpPr/>
          <p:nvPr/>
        </p:nvSpPr>
        <p:spPr>
          <a:xfrm>
            <a:off x="4296518" y="402217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ACABFDEB-F2D5-44E2-8DDF-698454A799E0}"/>
              </a:ext>
            </a:extLst>
          </p:cNvPr>
          <p:cNvSpPr/>
          <p:nvPr/>
        </p:nvSpPr>
        <p:spPr>
          <a:xfrm>
            <a:off x="5646722" y="404096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E8D8E97A-5C39-4CAC-995A-6BF4B1445624}"/>
              </a:ext>
            </a:extLst>
          </p:cNvPr>
          <p:cNvSpPr/>
          <p:nvPr/>
        </p:nvSpPr>
        <p:spPr>
          <a:xfrm>
            <a:off x="6843394" y="334982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3420815C-4E75-4BF9-8BA8-EF60FABD8961}"/>
              </a:ext>
            </a:extLst>
          </p:cNvPr>
          <p:cNvSpPr/>
          <p:nvPr/>
        </p:nvSpPr>
        <p:spPr>
          <a:xfrm>
            <a:off x="6859102" y="404399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93784D58-35D3-40A4-ACA7-19EAEB66D67C}"/>
              </a:ext>
            </a:extLst>
          </p:cNvPr>
          <p:cNvSpPr/>
          <p:nvPr/>
        </p:nvSpPr>
        <p:spPr>
          <a:xfrm>
            <a:off x="3197544" y="441078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0147A5B2-BA2C-42A5-9BB6-6BCE29AA414F}"/>
              </a:ext>
            </a:extLst>
          </p:cNvPr>
          <p:cNvSpPr/>
          <p:nvPr/>
        </p:nvSpPr>
        <p:spPr>
          <a:xfrm>
            <a:off x="4335707" y="4403574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4600BD0-7039-4D3A-A0A9-29A5DD9A8CCF}"/>
              </a:ext>
            </a:extLst>
          </p:cNvPr>
          <p:cNvSpPr/>
          <p:nvPr/>
        </p:nvSpPr>
        <p:spPr>
          <a:xfrm>
            <a:off x="5636407" y="436547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003750A5-D199-4A9B-8593-7C116C2DB0CE}"/>
              </a:ext>
            </a:extLst>
          </p:cNvPr>
          <p:cNvSpPr/>
          <p:nvPr/>
        </p:nvSpPr>
        <p:spPr>
          <a:xfrm>
            <a:off x="6859102" y="436527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1" name="图片 5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53" name="对话气泡: 圆角矩形 22">
            <a:extLst>
              <a:ext uri="{FF2B5EF4-FFF2-40B4-BE49-F238E27FC236}">
                <a16:creationId xmlns="" xmlns:a16="http://schemas.microsoft.com/office/drawing/2014/main" id="{1FD8E346-3563-4441-8FB1-460E0EB9696B}"/>
              </a:ext>
            </a:extLst>
          </p:cNvPr>
          <p:cNvSpPr/>
          <p:nvPr/>
        </p:nvSpPr>
        <p:spPr>
          <a:xfrm>
            <a:off x="3454561" y="339502"/>
            <a:ext cx="2202661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第五分钟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</a:t>
            </a:r>
          </a:p>
        </p:txBody>
      </p:sp>
    </p:spTree>
    <p:extLst>
      <p:ext uri="{BB962C8B-B14F-4D97-AF65-F5344CB8AC3E}">
        <p14:creationId xmlns:p14="http://schemas.microsoft.com/office/powerpoint/2010/main" val="61702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46" grpId="0"/>
      <p:bldP spid="47" grpId="0"/>
      <p:bldP spid="48" grpId="0"/>
      <p:bldP spid="49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3E15747C-4FDA-47EF-83D4-06B62293F7B9}"/>
              </a:ext>
            </a:extLst>
          </p:cNvPr>
          <p:cNvSpPr/>
          <p:nvPr/>
        </p:nvSpPr>
        <p:spPr>
          <a:xfrm>
            <a:off x="409836" y="627534"/>
            <a:ext cx="1641884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实验结论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0A46749-817D-4848-8166-5F56C98CB802}"/>
              </a:ext>
            </a:extLst>
          </p:cNvPr>
          <p:cNvSpPr/>
          <p:nvPr/>
        </p:nvSpPr>
        <p:spPr>
          <a:xfrm>
            <a:off x="2483768" y="555526"/>
            <a:ext cx="53223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通过实验，你发现了什么现象？</a:t>
            </a:r>
          </a:p>
        </p:txBody>
      </p:sp>
      <p:pic>
        <p:nvPicPr>
          <p:cNvPr id="15" name="Picture 3">
            <a:extLst>
              <a:ext uri="{FF2B5EF4-FFF2-40B4-BE49-F238E27FC236}">
                <a16:creationId xmlns="" xmlns:a16="http://schemas.microsoft.com/office/drawing/2014/main" id="{2C951597-DDF3-4774-97A9-064C1D41C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5584" y="2211710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对话气泡: 圆角矩形 15">
            <a:extLst>
              <a:ext uri="{FF2B5EF4-FFF2-40B4-BE49-F238E27FC236}">
                <a16:creationId xmlns="" xmlns:a16="http://schemas.microsoft.com/office/drawing/2014/main" id="{C533AFE9-1492-44AF-8368-7772FB33DFFB}"/>
              </a:ext>
            </a:extLst>
          </p:cNvPr>
          <p:cNvSpPr/>
          <p:nvPr/>
        </p:nvSpPr>
        <p:spPr>
          <a:xfrm>
            <a:off x="1265625" y="1272379"/>
            <a:ext cx="3803985" cy="1146165"/>
          </a:xfrm>
          <a:prstGeom prst="wedgeRoundRectCallout">
            <a:avLst>
              <a:gd name="adj1" fmla="val -42949"/>
              <a:gd name="adj2" fmla="val 7010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加热水杯子的水温一开始上升特别快，后来越来越慢，第四、第五分钟上升的速度一样。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EA389C2B-FEC0-4583-A0AE-530B00FF9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182" y="2211710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对话气泡: 圆角矩形 17">
            <a:extLst>
              <a:ext uri="{FF2B5EF4-FFF2-40B4-BE49-F238E27FC236}">
                <a16:creationId xmlns="" xmlns:a16="http://schemas.microsoft.com/office/drawing/2014/main" id="{7EBA0ADE-97AF-4E59-9D73-522AA8A35478}"/>
              </a:ext>
            </a:extLst>
          </p:cNvPr>
          <p:cNvSpPr/>
          <p:nvPr/>
        </p:nvSpPr>
        <p:spPr>
          <a:xfrm>
            <a:off x="5110367" y="1179058"/>
            <a:ext cx="2818279" cy="1239486"/>
          </a:xfrm>
          <a:prstGeom prst="wedgeRoundRectCallout">
            <a:avLst>
              <a:gd name="adj1" fmla="val 46045"/>
              <a:gd name="adj2" fmla="val 7488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加冰块水杯的温度一开始下降得也不多，后来越来越少。第五分钟已停止下降。</a:t>
            </a:r>
          </a:p>
        </p:txBody>
      </p:sp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69954DD9-2C58-4FD3-B5D5-D6BC3A10885B}"/>
              </a:ext>
            </a:extLst>
          </p:cNvPr>
          <p:cNvSpPr/>
          <p:nvPr/>
        </p:nvSpPr>
        <p:spPr>
          <a:xfrm>
            <a:off x="1403648" y="3147950"/>
            <a:ext cx="6557191" cy="1224000"/>
          </a:xfrm>
          <a:prstGeom prst="wedgeRoundRectCallout">
            <a:avLst>
              <a:gd name="adj1" fmla="val 33516"/>
              <a:gd name="adj2" fmla="val 4963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正、负数可以表示事物的变化。水温上升用正数表示，水温下降用负数表示，水温没有变化，可以用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66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6">
            <a:extLst>
              <a:ext uri="{FF2B5EF4-FFF2-40B4-BE49-F238E27FC236}">
                <a16:creationId xmlns="" xmlns:a16="http://schemas.microsoft.com/office/drawing/2014/main" id="{8E4DD295-31A2-4A34-8179-9F46BCB88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915566"/>
            <a:ext cx="78488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某天早上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时气温是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度，到中午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时上升了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度；从中午到晚上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时下降了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度。中午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时和晚上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时的气温各是多少度？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FCE49C76-AE9B-408D-9900-CA13954A7E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472359"/>
              </p:ext>
            </p:extLst>
          </p:nvPr>
        </p:nvGraphicFramePr>
        <p:xfrm>
          <a:off x="1403648" y="2749204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450130570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3721409944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1819149295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3550557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早上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中午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晚上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75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变化（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14505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气温（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8241633"/>
                  </a:ext>
                </a:extLst>
              </a:tr>
            </a:tbl>
          </a:graphicData>
        </a:graphic>
      </p:graphicFrame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5A5A7F4-CFAC-4396-95D7-462E0B54B93D}"/>
              </a:ext>
            </a:extLst>
          </p:cNvPr>
          <p:cNvCxnSpPr>
            <a:cxnSpLocks/>
          </p:cNvCxnSpPr>
          <p:nvPr/>
        </p:nvCxnSpPr>
        <p:spPr>
          <a:xfrm flipV="1">
            <a:off x="2915816" y="3255146"/>
            <a:ext cx="1535832" cy="32471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7F45F51-C6E4-4DE6-9115-12B7417F660F}"/>
              </a:ext>
            </a:extLst>
          </p:cNvPr>
          <p:cNvSpPr/>
          <p:nvPr/>
        </p:nvSpPr>
        <p:spPr>
          <a:xfrm>
            <a:off x="3500398" y="365541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0B6CA72D-D5C1-4FEE-A6B8-4FF17F569920}"/>
              </a:ext>
            </a:extLst>
          </p:cNvPr>
          <p:cNvSpPr/>
          <p:nvPr/>
        </p:nvSpPr>
        <p:spPr>
          <a:xfrm>
            <a:off x="4945252" y="328310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A3969B3-98B6-48E7-AE0E-6406B09680DE}"/>
              </a:ext>
            </a:extLst>
          </p:cNvPr>
          <p:cNvSpPr/>
          <p:nvPr/>
        </p:nvSpPr>
        <p:spPr>
          <a:xfrm>
            <a:off x="4945252" y="367630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68176BA-3534-48B3-AC8C-CCEEE42EF60B}"/>
              </a:ext>
            </a:extLst>
          </p:cNvPr>
          <p:cNvSpPr/>
          <p:nvPr/>
        </p:nvSpPr>
        <p:spPr>
          <a:xfrm>
            <a:off x="6466464" y="328310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2532A7C9-7DC6-454D-9CFC-1C696E592271}"/>
              </a:ext>
            </a:extLst>
          </p:cNvPr>
          <p:cNvSpPr/>
          <p:nvPr/>
        </p:nvSpPr>
        <p:spPr>
          <a:xfrm>
            <a:off x="6466464" y="369426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553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6">
            <a:extLst>
              <a:ext uri="{FF2B5EF4-FFF2-40B4-BE49-F238E27FC236}">
                <a16:creationId xmlns="" xmlns:a16="http://schemas.microsoft.com/office/drawing/2014/main" id="{A53B4186-B609-4055-BEA8-B68E1F340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66" y="339502"/>
            <a:ext cx="84543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）电梯从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层上升到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层，又从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层下降到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层，然后又上升到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层，再下降到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层，请把这个过程记录在下表中。</a:t>
            </a:r>
          </a:p>
        </p:txBody>
      </p:sp>
      <p:sp>
        <p:nvSpPr>
          <p:cNvPr id="10" name="TextBox 56">
            <a:extLst>
              <a:ext uri="{FF2B5EF4-FFF2-40B4-BE49-F238E27FC236}">
                <a16:creationId xmlns="" xmlns:a16="http://schemas.microsoft.com/office/drawing/2014/main" id="{653F3F63-8FE7-4ED5-B660-535A1C5EB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5" y="2859782"/>
            <a:ext cx="81836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）电梯从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层上升到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层，然后又下降了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层，现在电梯在几层？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42504C34-FB2F-4002-9449-18D15DA8A2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873990"/>
              </p:ext>
            </p:extLst>
          </p:nvPr>
        </p:nvGraphicFramePr>
        <p:xfrm>
          <a:off x="1403648" y="1995686"/>
          <a:ext cx="6096000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2238095733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934727378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66481292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929424449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599901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顺序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1241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移动层数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450824"/>
                  </a:ext>
                </a:extLst>
              </a:tr>
            </a:tbl>
          </a:graphicData>
        </a:graphic>
      </p:graphicFrame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F953B32-CA05-4CE8-BCBD-13634D5368D3}"/>
              </a:ext>
            </a:extLst>
          </p:cNvPr>
          <p:cNvSpPr/>
          <p:nvPr/>
        </p:nvSpPr>
        <p:spPr>
          <a:xfrm>
            <a:off x="2987824" y="229013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54B9A61-4A51-42FB-BB04-191FB514E380}"/>
              </a:ext>
            </a:extLst>
          </p:cNvPr>
          <p:cNvSpPr/>
          <p:nvPr/>
        </p:nvSpPr>
        <p:spPr>
          <a:xfrm>
            <a:off x="4237815" y="229013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8FF8081-0D1A-4B72-92F3-9A958C0BDF46}"/>
              </a:ext>
            </a:extLst>
          </p:cNvPr>
          <p:cNvSpPr/>
          <p:nvPr/>
        </p:nvSpPr>
        <p:spPr>
          <a:xfrm>
            <a:off x="5485848" y="229345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2FA9E02B-CCB4-4F80-BC56-46320DF082C9}"/>
              </a:ext>
            </a:extLst>
          </p:cNvPr>
          <p:cNvSpPr/>
          <p:nvPr/>
        </p:nvSpPr>
        <p:spPr>
          <a:xfrm>
            <a:off x="6585800" y="233260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2D23965-D1D4-4F42-BCE1-B3FFFED44C29}"/>
              </a:ext>
            </a:extLst>
          </p:cNvPr>
          <p:cNvSpPr/>
          <p:nvPr/>
        </p:nvSpPr>
        <p:spPr>
          <a:xfrm>
            <a:off x="1691680" y="4064754"/>
            <a:ext cx="19055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6-2=4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（层）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C6ED1293-7DE3-4D6C-9AAE-304F1FBB915E}"/>
              </a:ext>
            </a:extLst>
          </p:cNvPr>
          <p:cNvSpPr/>
          <p:nvPr/>
        </p:nvSpPr>
        <p:spPr>
          <a:xfrm>
            <a:off x="3779578" y="4064754"/>
            <a:ext cx="3456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答：现在电梯在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5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6">
            <a:extLst>
              <a:ext uri="{FF2B5EF4-FFF2-40B4-BE49-F238E27FC236}">
                <a16:creationId xmlns="" xmlns:a16="http://schemas.microsoft.com/office/drawing/2014/main" id="{C3EAC388-75D9-4F10-AD02-E1AAEF069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5" y="339502"/>
            <a:ext cx="81836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蜗牛从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米深的井底往上爬，它每天白天向上爬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米，晚上向下滑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米，想一想，蜗牛第几天可以爬到地面？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6580FF32-6EC1-4FB3-A034-D7F76796C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07901"/>
              </p:ext>
            </p:extLst>
          </p:nvPr>
        </p:nvGraphicFramePr>
        <p:xfrm>
          <a:off x="1403648" y="1995686"/>
          <a:ext cx="60960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="" xmlns:a16="http://schemas.microsoft.com/office/drawing/2014/main" val="1504470676"/>
                    </a:ext>
                  </a:extLst>
                </a:gridCol>
                <a:gridCol w="1016000">
                  <a:extLst>
                    <a:ext uri="{9D8B030D-6E8A-4147-A177-3AD203B41FA5}">
                      <a16:colId xmlns="" xmlns:a16="http://schemas.microsoft.com/office/drawing/2014/main" val="4221704916"/>
                    </a:ext>
                  </a:extLst>
                </a:gridCol>
                <a:gridCol w="1016000">
                  <a:extLst>
                    <a:ext uri="{9D8B030D-6E8A-4147-A177-3AD203B41FA5}">
                      <a16:colId xmlns="" xmlns:a16="http://schemas.microsoft.com/office/drawing/2014/main" val="3047409521"/>
                    </a:ext>
                  </a:extLst>
                </a:gridCol>
                <a:gridCol w="1016000">
                  <a:extLst>
                    <a:ext uri="{9D8B030D-6E8A-4147-A177-3AD203B41FA5}">
                      <a16:colId xmlns="" xmlns:a16="http://schemas.microsoft.com/office/drawing/2014/main" val="3941392800"/>
                    </a:ext>
                  </a:extLst>
                </a:gridCol>
                <a:gridCol w="1016000">
                  <a:extLst>
                    <a:ext uri="{9D8B030D-6E8A-4147-A177-3AD203B41FA5}">
                      <a16:colId xmlns="" xmlns:a16="http://schemas.microsoft.com/office/drawing/2014/main" val="2793579687"/>
                    </a:ext>
                  </a:extLst>
                </a:gridCol>
                <a:gridCol w="1016000">
                  <a:extLst>
                    <a:ext uri="{9D8B030D-6E8A-4147-A177-3AD203B41FA5}">
                      <a16:colId xmlns="" xmlns:a16="http://schemas.microsoft.com/office/drawing/2014/main" val="86935743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第一天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第二天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第三天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3326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白天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晚 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白天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晚上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白天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晚上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45338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+4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-2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14619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+2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6455445"/>
                  </a:ext>
                </a:extLst>
              </a:tr>
            </a:tbl>
          </a:graphicData>
        </a:graphic>
      </p:graphicFrame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750DE6DD-871A-4539-8C67-C2ED23E0951E}"/>
              </a:ext>
            </a:extLst>
          </p:cNvPr>
          <p:cNvSpPr/>
          <p:nvPr/>
        </p:nvSpPr>
        <p:spPr>
          <a:xfrm>
            <a:off x="3629708" y="2937982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BE7D1F5-153A-40E8-9719-9920963159EB}"/>
              </a:ext>
            </a:extLst>
          </p:cNvPr>
          <p:cNvSpPr/>
          <p:nvPr/>
        </p:nvSpPr>
        <p:spPr>
          <a:xfrm>
            <a:off x="4543556" y="293798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F63445A-2A7C-4337-B049-4F879CB07CA0}"/>
              </a:ext>
            </a:extLst>
          </p:cNvPr>
          <p:cNvSpPr/>
          <p:nvPr/>
        </p:nvSpPr>
        <p:spPr>
          <a:xfrm>
            <a:off x="3994724" y="333422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37FD72D-2D72-4FDF-9557-4BB40B4DC444}"/>
              </a:ext>
            </a:extLst>
          </p:cNvPr>
          <p:cNvSpPr/>
          <p:nvPr/>
        </p:nvSpPr>
        <p:spPr>
          <a:xfrm>
            <a:off x="5564678" y="2897352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20E8F49-B210-4920-8FF5-4633C7F00411}"/>
              </a:ext>
            </a:extLst>
          </p:cNvPr>
          <p:cNvSpPr/>
          <p:nvPr/>
        </p:nvSpPr>
        <p:spPr>
          <a:xfrm>
            <a:off x="6585800" y="2897352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ED9623ED-6647-4F72-824E-7C74A8B01813}"/>
              </a:ext>
            </a:extLst>
          </p:cNvPr>
          <p:cNvSpPr/>
          <p:nvPr/>
        </p:nvSpPr>
        <p:spPr>
          <a:xfrm>
            <a:off x="5929694" y="330150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F9B68D8-0637-48F0-B6FD-9D0B586C7B90}"/>
              </a:ext>
            </a:extLst>
          </p:cNvPr>
          <p:cNvSpPr/>
          <p:nvPr/>
        </p:nvSpPr>
        <p:spPr>
          <a:xfrm>
            <a:off x="1658632" y="3939902"/>
            <a:ext cx="5865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答：蜗牛第四天白天可以爬到地面。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956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3063185-19CE-4E52-A1C0-54C290703BA0}"/>
              </a:ext>
            </a:extLst>
          </p:cNvPr>
          <p:cNvSpPr/>
          <p:nvPr/>
        </p:nvSpPr>
        <p:spPr>
          <a:xfrm>
            <a:off x="1331640" y="2504822"/>
            <a:ext cx="6367964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正、负数不但可以表示水温变化，还可以表示生活中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其他一些事物的变化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699792" y="1673245"/>
            <a:ext cx="388843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页“实践活动”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33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59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C2202742-4FFF-415B-A5C9-E82D02991AB7}"/>
              </a:ext>
            </a:extLst>
          </p:cNvPr>
          <p:cNvSpPr/>
          <p:nvPr/>
        </p:nvSpPr>
        <p:spPr>
          <a:xfrm>
            <a:off x="827584" y="483518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同学们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今天的数学课我们将走进实验室，测量并记录水的温度。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="" xmlns:a16="http://schemas.microsoft.com/office/drawing/2014/main" id="{2E12E290-560A-4347-BE49-5B234A6D0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635646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="" xmlns:a16="http://schemas.microsoft.com/office/drawing/2014/main" id="{1F3092D3-EF02-4A1F-84C5-BECC2C786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890" y="1851670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对话气泡: 圆角矩形 19">
            <a:extLst>
              <a:ext uri="{FF2B5EF4-FFF2-40B4-BE49-F238E27FC236}">
                <a16:creationId xmlns="" xmlns:a16="http://schemas.microsoft.com/office/drawing/2014/main" id="{DC1CBAA2-F7DF-4C50-A4FB-10FD52FD31DA}"/>
              </a:ext>
            </a:extLst>
          </p:cNvPr>
          <p:cNvSpPr/>
          <p:nvPr/>
        </p:nvSpPr>
        <p:spPr>
          <a:xfrm>
            <a:off x="3347863" y="2103688"/>
            <a:ext cx="3960000" cy="1080000"/>
          </a:xfrm>
          <a:prstGeom prst="wedgeRoundRectCallout">
            <a:avLst>
              <a:gd name="adj1" fmla="val 59534"/>
              <a:gd name="adj2" fmla="val -2520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把温度计的玻璃泡完全浸没在水中，等温度计的示数稳定后读出相应的温度。</a:t>
            </a:r>
          </a:p>
        </p:txBody>
      </p:sp>
      <p:sp>
        <p:nvSpPr>
          <p:cNvPr id="21" name="对话气泡: 圆角矩形 20">
            <a:extLst>
              <a:ext uri="{FF2B5EF4-FFF2-40B4-BE49-F238E27FC236}">
                <a16:creationId xmlns="" xmlns:a16="http://schemas.microsoft.com/office/drawing/2014/main" id="{A54B7952-A8C7-4A26-822E-D65EFCBAC0A2}"/>
              </a:ext>
            </a:extLst>
          </p:cNvPr>
          <p:cNvSpPr/>
          <p:nvPr/>
        </p:nvSpPr>
        <p:spPr>
          <a:xfrm>
            <a:off x="1039145" y="3255950"/>
            <a:ext cx="6989239" cy="1116000"/>
          </a:xfrm>
          <a:prstGeom prst="wedgeRoundRectCallout">
            <a:avLst>
              <a:gd name="adj1" fmla="val 33516"/>
              <a:gd name="adj2" fmla="val 4963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注意：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）读数时玻璃泡不能离开水面。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）观察者的视线要与温度计中的液柱表面相平。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对话气泡: 圆角矩形 21">
            <a:extLst>
              <a:ext uri="{FF2B5EF4-FFF2-40B4-BE49-F238E27FC236}">
                <a16:creationId xmlns="" xmlns:a16="http://schemas.microsoft.com/office/drawing/2014/main" id="{C2428C15-3D5B-497F-A798-A0D1B2577DA4}"/>
              </a:ext>
            </a:extLst>
          </p:cNvPr>
          <p:cNvSpPr/>
          <p:nvPr/>
        </p:nvSpPr>
        <p:spPr>
          <a:xfrm>
            <a:off x="1691680" y="1563638"/>
            <a:ext cx="2916000" cy="468000"/>
          </a:xfrm>
          <a:prstGeom prst="wedgeRoundRectCallout">
            <a:avLst>
              <a:gd name="adj1" fmla="val -55913"/>
              <a:gd name="adj2" fmla="val 4151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怎样测量水的温度？</a:t>
            </a:r>
          </a:p>
        </p:txBody>
      </p:sp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86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7FDBD588-7261-4EB9-A0FA-28DF62C7CFDF}"/>
              </a:ext>
            </a:extLst>
          </p:cNvPr>
          <p:cNvSpPr/>
          <p:nvPr/>
        </p:nvSpPr>
        <p:spPr>
          <a:xfrm>
            <a:off x="467545" y="1153294"/>
            <a:ext cx="1676958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实验工具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87D14AF-1EE4-4A4D-99BC-F2EB2FEE64CD}"/>
              </a:ext>
            </a:extLst>
          </p:cNvPr>
          <p:cNvSpPr/>
          <p:nvPr/>
        </p:nvSpPr>
        <p:spPr>
          <a:xfrm>
            <a:off x="2267744" y="1173981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温度计、两个杯子、冷水、开水、冰块、记录表。</a:t>
            </a:r>
          </a:p>
        </p:txBody>
      </p:sp>
      <p:sp>
        <p:nvSpPr>
          <p:cNvPr id="10" name="对话气泡: 圆角矩形 9">
            <a:extLst>
              <a:ext uri="{FF2B5EF4-FFF2-40B4-BE49-F238E27FC236}">
                <a16:creationId xmlns="" xmlns:a16="http://schemas.microsoft.com/office/drawing/2014/main" id="{CF78B7B4-DF6E-4088-853B-F319E1AE11AF}"/>
              </a:ext>
            </a:extLst>
          </p:cNvPr>
          <p:cNvSpPr/>
          <p:nvPr/>
        </p:nvSpPr>
        <p:spPr>
          <a:xfrm>
            <a:off x="467544" y="1782531"/>
            <a:ext cx="1676958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实验要求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3D559E8-7F0D-47AD-BCF2-CCDA484B34E9}"/>
              </a:ext>
            </a:extLst>
          </p:cNvPr>
          <p:cNvSpPr/>
          <p:nvPr/>
        </p:nvSpPr>
        <p:spPr>
          <a:xfrm>
            <a:off x="2356475" y="1635646"/>
            <a:ext cx="5789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）小组合作，安排好每人的分工。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CD88D06-BA9F-4CBB-8260-79AF56FF40B1}"/>
              </a:ext>
            </a:extLst>
          </p:cNvPr>
          <p:cNvSpPr/>
          <p:nvPr/>
        </p:nvSpPr>
        <p:spPr>
          <a:xfrm>
            <a:off x="2356475" y="1944495"/>
            <a:ext cx="5501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）做好实验记录，完成记录表。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396F8B2-B81E-48CC-AA9A-5C6F20B76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417632"/>
            <a:ext cx="4536504" cy="22423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196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1F48AF0A-6E76-4863-B729-0B14EB5C3701}"/>
              </a:ext>
            </a:extLst>
          </p:cNvPr>
          <p:cNvSpPr/>
          <p:nvPr/>
        </p:nvSpPr>
        <p:spPr>
          <a:xfrm>
            <a:off x="395536" y="483518"/>
            <a:ext cx="1677445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BD89A48-1B2D-4F9F-9049-E80F391947C1}"/>
              </a:ext>
            </a:extLst>
          </p:cNvPr>
          <p:cNvSpPr/>
          <p:nvPr/>
        </p:nvSpPr>
        <p:spPr>
          <a:xfrm>
            <a:off x="2167164" y="339502"/>
            <a:ext cx="578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）取两个杯子，各加半杯水，分别测量并记录水的温度。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D15342C-3050-4D9B-899B-49C4448C9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508519"/>
            <a:ext cx="4109744" cy="1999335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="" xmlns:a16="http://schemas.microsoft.com/office/drawing/2014/main" id="{DBB4E520-B5D2-4186-A305-52214DC46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471204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DAD10B19-0B14-42C1-8FAA-74AAFEA0D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890" y="2211710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对话气泡: 圆角矩形 16">
            <a:extLst>
              <a:ext uri="{FF2B5EF4-FFF2-40B4-BE49-F238E27FC236}">
                <a16:creationId xmlns="" xmlns:a16="http://schemas.microsoft.com/office/drawing/2014/main" id="{C06A84EF-BF36-43ED-9527-ECB8A909FD2E}"/>
              </a:ext>
            </a:extLst>
          </p:cNvPr>
          <p:cNvSpPr/>
          <p:nvPr/>
        </p:nvSpPr>
        <p:spPr>
          <a:xfrm>
            <a:off x="5688423" y="1491630"/>
            <a:ext cx="2483977" cy="707886"/>
          </a:xfrm>
          <a:prstGeom prst="wedgeRoundRectCallout">
            <a:avLst>
              <a:gd name="adj1" fmla="val 33209"/>
              <a:gd name="adj2" fmla="val 100144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我们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组测得的温度也是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32℃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8" name="对话气泡: 圆角矩形 17">
            <a:extLst>
              <a:ext uri="{FF2B5EF4-FFF2-40B4-BE49-F238E27FC236}">
                <a16:creationId xmlns="" xmlns:a16="http://schemas.microsoft.com/office/drawing/2014/main" id="{1718BCF3-404E-4699-8C85-76937C7571DB}"/>
              </a:ext>
            </a:extLst>
          </p:cNvPr>
          <p:cNvSpPr/>
          <p:nvPr/>
        </p:nvSpPr>
        <p:spPr>
          <a:xfrm>
            <a:off x="1043608" y="1635826"/>
            <a:ext cx="2257433" cy="684000"/>
          </a:xfrm>
          <a:prstGeom prst="wedgeRoundRectCallout">
            <a:avLst>
              <a:gd name="adj1" fmla="val -41950"/>
              <a:gd name="adj2" fmla="val 96201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我们组测得的温度是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32℃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898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1F48AF0A-6E76-4863-B729-0B14EB5C3701}"/>
              </a:ext>
            </a:extLst>
          </p:cNvPr>
          <p:cNvSpPr/>
          <p:nvPr/>
        </p:nvSpPr>
        <p:spPr>
          <a:xfrm>
            <a:off x="446283" y="512777"/>
            <a:ext cx="1677445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BD89A48-1B2D-4F9F-9049-E80F391947C1}"/>
              </a:ext>
            </a:extLst>
          </p:cNvPr>
          <p:cNvSpPr/>
          <p:nvPr/>
        </p:nvSpPr>
        <p:spPr>
          <a:xfrm>
            <a:off x="2167164" y="483518"/>
            <a:ext cx="5789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）往甲杯中加开水，往乙杯中加冰块。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D15342C-3050-4D9B-899B-49C4448C9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1508519"/>
            <a:ext cx="4109744" cy="199933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95536" y="1535100"/>
            <a:ext cx="2952064" cy="2044762"/>
            <a:chOff x="395536" y="1535100"/>
            <a:chExt cx="2952064" cy="2044762"/>
          </a:xfrm>
        </p:grpSpPr>
        <p:pic>
          <p:nvPicPr>
            <p:cNvPr id="15" name="Picture 3">
              <a:extLst>
                <a:ext uri="{FF2B5EF4-FFF2-40B4-BE49-F238E27FC236}">
                  <a16:creationId xmlns="" xmlns:a16="http://schemas.microsoft.com/office/drawing/2014/main" id="{DBB4E520-B5D2-4186-A305-52214DC46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5536" y="2327188"/>
              <a:ext cx="818073" cy="1252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对话气泡: 圆角矩形 17">
              <a:extLst>
                <a:ext uri="{FF2B5EF4-FFF2-40B4-BE49-F238E27FC236}">
                  <a16:creationId xmlns="" xmlns:a16="http://schemas.microsoft.com/office/drawing/2014/main" id="{1718BCF3-404E-4699-8C85-76937C7571DB}"/>
                </a:ext>
              </a:extLst>
            </p:cNvPr>
            <p:cNvSpPr/>
            <p:nvPr/>
          </p:nvSpPr>
          <p:spPr>
            <a:xfrm>
              <a:off x="971600" y="1535100"/>
              <a:ext cx="2376000" cy="684000"/>
            </a:xfrm>
            <a:prstGeom prst="wedgeRoundRectCallout">
              <a:avLst>
                <a:gd name="adj1" fmla="val -46628"/>
                <a:gd name="adj2" fmla="val 91780"/>
                <a:gd name="adj3" fmla="val 16667"/>
              </a:avLst>
            </a:prstGeom>
            <a:no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tx1"/>
                  </a:solidFill>
                  <a:latin typeface="楷体" pitchFamily="49" charset="-122"/>
                  <a:ea typeface="楷体" pitchFamily="49" charset="-122"/>
                </a:rPr>
                <a:t>我猜甲杯的温度会高于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32℃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616415" y="1465385"/>
            <a:ext cx="2772009" cy="1898453"/>
            <a:chOff x="5616415" y="1465385"/>
            <a:chExt cx="2772009" cy="1898453"/>
          </a:xfrm>
        </p:grpSpPr>
        <p:pic>
          <p:nvPicPr>
            <p:cNvPr id="16" name="Picture 2">
              <a:extLst>
                <a:ext uri="{FF2B5EF4-FFF2-40B4-BE49-F238E27FC236}">
                  <a16:creationId xmlns="" xmlns:a16="http://schemas.microsoft.com/office/drawing/2014/main" id="{DAD10B19-0B14-42C1-8FAA-74AAFEA0DA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874" y="2113457"/>
              <a:ext cx="959550" cy="1250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对话气泡: 圆角矩形 16">
              <a:extLst>
                <a:ext uri="{FF2B5EF4-FFF2-40B4-BE49-F238E27FC236}">
                  <a16:creationId xmlns="" xmlns:a16="http://schemas.microsoft.com/office/drawing/2014/main" id="{C06A84EF-BF36-43ED-9527-ECB8A909FD2E}"/>
                </a:ext>
              </a:extLst>
            </p:cNvPr>
            <p:cNvSpPr/>
            <p:nvPr/>
          </p:nvSpPr>
          <p:spPr>
            <a:xfrm>
              <a:off x="5616415" y="1465385"/>
              <a:ext cx="2411969" cy="707886"/>
            </a:xfrm>
            <a:prstGeom prst="wedgeRoundRectCallout">
              <a:avLst>
                <a:gd name="adj1" fmla="val 33209"/>
                <a:gd name="adj2" fmla="val 100144"/>
                <a:gd name="adj3" fmla="val 16667"/>
              </a:avLst>
            </a:prstGeom>
            <a:no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楷体" pitchFamily="49" charset="-122"/>
                  <a:ea typeface="楷体" pitchFamily="49" charset="-122"/>
                </a:rPr>
                <a:t>我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itchFamily="49" charset="-122"/>
                  <a:ea typeface="楷体" pitchFamily="49" charset="-122"/>
                </a:rPr>
                <a:t>猜乙杯的温度会低于</a:t>
              </a:r>
              <a:r>
                <a:rPr lang="en-US" altLang="zh-CN" sz="2400" b="1" dirty="0">
                  <a:solidFill>
                    <a:schemeClr val="tx1"/>
                  </a:solidFill>
                  <a:latin typeface="楷体" pitchFamily="49" charset="-122"/>
                  <a:ea typeface="楷体" pitchFamily="49" charset="-122"/>
                </a:rPr>
                <a:t>32℃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128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C231D749-65C4-4C17-88BF-264FB7F7C7B8}"/>
              </a:ext>
            </a:extLst>
          </p:cNvPr>
          <p:cNvSpPr/>
          <p:nvPr/>
        </p:nvSpPr>
        <p:spPr>
          <a:xfrm>
            <a:off x="518291" y="915566"/>
            <a:ext cx="1533429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4D47B64-FDF6-4D95-96CE-51C7D37244AF}"/>
              </a:ext>
            </a:extLst>
          </p:cNvPr>
          <p:cNvSpPr/>
          <p:nvPr/>
        </p:nvSpPr>
        <p:spPr>
          <a:xfrm>
            <a:off x="2239172" y="699542"/>
            <a:ext cx="578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分钟测量一次，用正数表示水温升高的度数，用负数表示水温下降的度数。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2A7FBC92-7927-4E1F-AAEC-3A77D2364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554979"/>
              </p:ext>
            </p:extLst>
          </p:nvPr>
        </p:nvGraphicFramePr>
        <p:xfrm>
          <a:off x="1619672" y="1563638"/>
          <a:ext cx="609600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169182399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182196776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1984416939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76315677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195361024"/>
                    </a:ext>
                  </a:extLst>
                </a:gridCol>
              </a:tblGrid>
              <a:tr h="193034">
                <a:tc rowSpan="2"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</a:t>
                      </a:r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endParaRPr lang="en-US" altLang="zh-CN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甲杯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乙杯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41075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058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66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730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第二分钟事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60302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881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9943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第五分钟后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9380339"/>
                  </a:ext>
                </a:extLst>
              </a:tr>
            </a:tbl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3747ABA-AC9C-42D1-BEE0-D38141DACADD}"/>
              </a:ext>
            </a:extLst>
          </p:cNvPr>
          <p:cNvCxnSpPr/>
          <p:nvPr/>
        </p:nvCxnSpPr>
        <p:spPr>
          <a:xfrm>
            <a:off x="1633335" y="1601026"/>
            <a:ext cx="1152128" cy="686924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FE0C56A-A3EC-4B4B-96DB-309F83E867F9}"/>
              </a:ext>
            </a:extLst>
          </p:cNvPr>
          <p:cNvCxnSpPr>
            <a:cxnSpLocks/>
          </p:cNvCxnSpPr>
          <p:nvPr/>
        </p:nvCxnSpPr>
        <p:spPr>
          <a:xfrm flipV="1">
            <a:off x="4091608" y="2338368"/>
            <a:ext cx="1152128" cy="30962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36EFD3B8-354E-4F5D-8837-1CD15FC58FDC}"/>
              </a:ext>
            </a:extLst>
          </p:cNvPr>
          <p:cNvCxnSpPr>
            <a:cxnSpLocks/>
          </p:cNvCxnSpPr>
          <p:nvPr/>
        </p:nvCxnSpPr>
        <p:spPr>
          <a:xfrm flipV="1">
            <a:off x="6457871" y="2338368"/>
            <a:ext cx="1256734" cy="33953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32F793A-442C-4A52-97CF-5A2E335F5455}"/>
              </a:ext>
            </a:extLst>
          </p:cNvPr>
          <p:cNvSpPr/>
          <p:nvPr/>
        </p:nvSpPr>
        <p:spPr>
          <a:xfrm>
            <a:off x="3150213" y="225855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34755B8-E80F-4D72-AC64-4DDC1208829C}"/>
              </a:ext>
            </a:extLst>
          </p:cNvPr>
          <p:cNvSpPr/>
          <p:nvPr/>
        </p:nvSpPr>
        <p:spPr>
          <a:xfrm>
            <a:off x="5598877" y="225621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对话气泡: 圆角矩形 22">
            <a:extLst>
              <a:ext uri="{FF2B5EF4-FFF2-40B4-BE49-F238E27FC236}">
                <a16:creationId xmlns="" xmlns:a16="http://schemas.microsoft.com/office/drawing/2014/main" id="{1FD8E346-3563-4441-8FB1-460E0EB9696B}"/>
              </a:ext>
            </a:extLst>
          </p:cNvPr>
          <p:cNvSpPr/>
          <p:nvPr/>
        </p:nvSpPr>
        <p:spPr>
          <a:xfrm>
            <a:off x="3454561" y="339502"/>
            <a:ext cx="2202661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第一分钟后</a:t>
            </a: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D5018E93-451A-455D-9237-55BD72A3F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5535" y="3047268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2B640AA6-307A-407C-9160-B18F68C72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6946" y="2761529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27D9DA77-27D6-45C8-967B-C972FF5CC46B}"/>
              </a:ext>
            </a:extLst>
          </p:cNvPr>
          <p:cNvSpPr/>
          <p:nvPr/>
        </p:nvSpPr>
        <p:spPr>
          <a:xfrm>
            <a:off x="7524328" y="1347758"/>
            <a:ext cx="1613344" cy="1296000"/>
          </a:xfrm>
          <a:prstGeom prst="wedgeRoundRectCallout">
            <a:avLst>
              <a:gd name="adj1" fmla="val 20389"/>
              <a:gd name="adj2" fmla="val 5562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得加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冰块</a:t>
            </a:r>
            <a:endParaRPr lang="en-US" altLang="zh-CN" sz="20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水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杯的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温度</a:t>
            </a:r>
            <a:endParaRPr lang="en-US" altLang="zh-CN" sz="20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28℃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453567F0-246C-4740-A871-E71CA9C14609}"/>
              </a:ext>
            </a:extLst>
          </p:cNvPr>
          <p:cNvSpPr/>
          <p:nvPr/>
        </p:nvSpPr>
        <p:spPr>
          <a:xfrm>
            <a:off x="35496" y="1635646"/>
            <a:ext cx="1620000" cy="1224000"/>
          </a:xfrm>
          <a:prstGeom prst="wedgeRoundRectCallout">
            <a:avLst>
              <a:gd name="adj1" fmla="val -29335"/>
              <a:gd name="adj2" fmla="val 8492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测得加热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水</a:t>
            </a:r>
            <a:endParaRPr lang="en-US" altLang="zh-CN" sz="20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杯子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水温</a:t>
            </a:r>
            <a:endParaRPr lang="en-US" altLang="zh-CN" sz="20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45℃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A85C71FD-2BD2-45FE-8ED9-15785EAECF84}"/>
              </a:ext>
            </a:extLst>
          </p:cNvPr>
          <p:cNvSpPr/>
          <p:nvPr/>
        </p:nvSpPr>
        <p:spPr>
          <a:xfrm>
            <a:off x="3172241" y="265874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7317565-3E98-4E3A-9AEE-B3CDB022D95A}"/>
              </a:ext>
            </a:extLst>
          </p:cNvPr>
          <p:cNvSpPr/>
          <p:nvPr/>
        </p:nvSpPr>
        <p:spPr>
          <a:xfrm>
            <a:off x="4255532" y="265874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C809C3-C4CD-47B3-8DC0-3EB41FEFD54F}"/>
              </a:ext>
            </a:extLst>
          </p:cNvPr>
          <p:cNvSpPr/>
          <p:nvPr/>
        </p:nvSpPr>
        <p:spPr>
          <a:xfrm>
            <a:off x="5594770" y="264380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D68575D-5F31-4B86-8FFB-B081C727984B}"/>
              </a:ext>
            </a:extLst>
          </p:cNvPr>
          <p:cNvSpPr/>
          <p:nvPr/>
        </p:nvSpPr>
        <p:spPr>
          <a:xfrm>
            <a:off x="6785049" y="264380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146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  <p:bldP spid="28" grpId="0" animBg="1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C231D749-65C4-4C17-88BF-264FB7F7C7B8}"/>
              </a:ext>
            </a:extLst>
          </p:cNvPr>
          <p:cNvSpPr/>
          <p:nvPr/>
        </p:nvSpPr>
        <p:spPr>
          <a:xfrm>
            <a:off x="481844" y="800809"/>
            <a:ext cx="1569876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4D47B64-FDF6-4D95-96CE-51C7D37244AF}"/>
              </a:ext>
            </a:extLst>
          </p:cNvPr>
          <p:cNvSpPr/>
          <p:nvPr/>
        </p:nvSpPr>
        <p:spPr>
          <a:xfrm>
            <a:off x="2239172" y="699542"/>
            <a:ext cx="578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分钟测量一次，用正数表示水温升高的度数，用负数表示水温下降的度数。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2A7FBC92-7927-4E1F-AAEC-3A77D2364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641231"/>
              </p:ext>
            </p:extLst>
          </p:nvPr>
        </p:nvGraphicFramePr>
        <p:xfrm>
          <a:off x="1678017" y="1779662"/>
          <a:ext cx="609600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169182399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182196776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1984416939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76315677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195361024"/>
                    </a:ext>
                  </a:extLst>
                </a:gridCol>
              </a:tblGrid>
              <a:tr h="193034">
                <a:tc rowSpan="2">
                  <a:txBody>
                    <a:bodyPr/>
                    <a:lstStyle/>
                    <a:p>
                      <a:r>
                        <a:rPr lang="en-US" altLang="zh-CN" sz="1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</a:t>
                      </a:r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endParaRPr lang="en-US" altLang="zh-CN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甲杯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乙杯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41075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058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66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730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第二分钟事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60302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881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9943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第五分钟后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9380339"/>
                  </a:ext>
                </a:extLst>
              </a:tr>
            </a:tbl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3747ABA-AC9C-42D1-BEE0-D38141DACADD}"/>
              </a:ext>
            </a:extLst>
          </p:cNvPr>
          <p:cNvCxnSpPr/>
          <p:nvPr/>
        </p:nvCxnSpPr>
        <p:spPr>
          <a:xfrm>
            <a:off x="1691680" y="1794807"/>
            <a:ext cx="1152128" cy="686924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FE0C56A-A3EC-4B4B-96DB-309F83E867F9}"/>
              </a:ext>
            </a:extLst>
          </p:cNvPr>
          <p:cNvCxnSpPr>
            <a:cxnSpLocks/>
          </p:cNvCxnSpPr>
          <p:nvPr/>
        </p:nvCxnSpPr>
        <p:spPr>
          <a:xfrm flipV="1">
            <a:off x="4149953" y="2532149"/>
            <a:ext cx="1152128" cy="30962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36EFD3B8-354E-4F5D-8837-1CD15FC58FDC}"/>
              </a:ext>
            </a:extLst>
          </p:cNvPr>
          <p:cNvCxnSpPr>
            <a:cxnSpLocks/>
          </p:cNvCxnSpPr>
          <p:nvPr/>
        </p:nvCxnSpPr>
        <p:spPr>
          <a:xfrm flipV="1">
            <a:off x="6516216" y="2532149"/>
            <a:ext cx="1256734" cy="33953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32F793A-442C-4A52-97CF-5A2E335F5455}"/>
              </a:ext>
            </a:extLst>
          </p:cNvPr>
          <p:cNvSpPr/>
          <p:nvPr/>
        </p:nvSpPr>
        <p:spPr>
          <a:xfrm>
            <a:off x="3208558" y="2452337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34755B8-E80F-4D72-AC64-4DDC1208829C}"/>
              </a:ext>
            </a:extLst>
          </p:cNvPr>
          <p:cNvSpPr/>
          <p:nvPr/>
        </p:nvSpPr>
        <p:spPr>
          <a:xfrm>
            <a:off x="5657222" y="2449992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D5018E93-451A-455D-9237-55BD72A3F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4803" y="2352886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2B640AA6-307A-407C-9160-B18F68C72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182" y="2540011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27D9DA77-27D6-45C8-967B-C972FF5CC46B}"/>
              </a:ext>
            </a:extLst>
          </p:cNvPr>
          <p:cNvSpPr/>
          <p:nvPr/>
        </p:nvSpPr>
        <p:spPr>
          <a:xfrm>
            <a:off x="5735422" y="1455882"/>
            <a:ext cx="2818279" cy="707886"/>
          </a:xfrm>
          <a:prstGeom prst="wedgeRoundRectCallout">
            <a:avLst>
              <a:gd name="adj1" fmla="val 33209"/>
              <a:gd name="adj2" fmla="val 100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得加冰块水杯的温度是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453567F0-246C-4740-A871-E71CA9C14609}"/>
              </a:ext>
            </a:extLst>
          </p:cNvPr>
          <p:cNvSpPr/>
          <p:nvPr/>
        </p:nvSpPr>
        <p:spPr>
          <a:xfrm>
            <a:off x="709074" y="3882536"/>
            <a:ext cx="3204057" cy="575883"/>
          </a:xfrm>
          <a:prstGeom prst="wedgeRoundRectCallout">
            <a:avLst>
              <a:gd name="adj1" fmla="val -33752"/>
              <a:gd name="adj2" fmla="val -14694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测得加热水杯子的水温是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A85C71FD-2BD2-45FE-8ED9-15785EAECF84}"/>
              </a:ext>
            </a:extLst>
          </p:cNvPr>
          <p:cNvSpPr/>
          <p:nvPr/>
        </p:nvSpPr>
        <p:spPr>
          <a:xfrm>
            <a:off x="3230586" y="285252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7317565-3E98-4E3A-9AEE-B3CDB022D95A}"/>
              </a:ext>
            </a:extLst>
          </p:cNvPr>
          <p:cNvSpPr/>
          <p:nvPr/>
        </p:nvSpPr>
        <p:spPr>
          <a:xfrm>
            <a:off x="4313877" y="285252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C809C3-C4CD-47B3-8DC0-3EB41FEFD54F}"/>
              </a:ext>
            </a:extLst>
          </p:cNvPr>
          <p:cNvSpPr/>
          <p:nvPr/>
        </p:nvSpPr>
        <p:spPr>
          <a:xfrm>
            <a:off x="5653115" y="283758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D68575D-5F31-4B86-8FFB-B081C727984B}"/>
              </a:ext>
            </a:extLst>
          </p:cNvPr>
          <p:cNvSpPr/>
          <p:nvPr/>
        </p:nvSpPr>
        <p:spPr>
          <a:xfrm>
            <a:off x="6843394" y="283758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F650059-020C-4AED-B2BC-6711FC1B696A}"/>
              </a:ext>
            </a:extLst>
          </p:cNvPr>
          <p:cNvSpPr/>
          <p:nvPr/>
        </p:nvSpPr>
        <p:spPr>
          <a:xfrm>
            <a:off x="3208558" y="3210057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73B75242-3CB6-4C8E-A505-2AC97A7DEFDE}"/>
              </a:ext>
            </a:extLst>
          </p:cNvPr>
          <p:cNvSpPr/>
          <p:nvPr/>
        </p:nvSpPr>
        <p:spPr>
          <a:xfrm>
            <a:off x="4313877" y="320843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4B22402C-95FA-4AF7-B0B7-6BBB24E14A7E}"/>
              </a:ext>
            </a:extLst>
          </p:cNvPr>
          <p:cNvSpPr/>
          <p:nvPr/>
        </p:nvSpPr>
        <p:spPr>
          <a:xfrm>
            <a:off x="5653115" y="3217094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35D69E96-228C-46BD-9386-2B309E6E580D}"/>
              </a:ext>
            </a:extLst>
          </p:cNvPr>
          <p:cNvSpPr/>
          <p:nvPr/>
        </p:nvSpPr>
        <p:spPr>
          <a:xfrm>
            <a:off x="6843394" y="325138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40" name="对话气泡: 圆角矩形 22">
            <a:extLst>
              <a:ext uri="{FF2B5EF4-FFF2-40B4-BE49-F238E27FC236}">
                <a16:creationId xmlns="" xmlns:a16="http://schemas.microsoft.com/office/drawing/2014/main" id="{1FD8E346-3563-4441-8FB1-460E0EB9696B}"/>
              </a:ext>
            </a:extLst>
          </p:cNvPr>
          <p:cNvSpPr/>
          <p:nvPr/>
        </p:nvSpPr>
        <p:spPr>
          <a:xfrm>
            <a:off x="3454561" y="339502"/>
            <a:ext cx="2202661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第二分钟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</a:t>
            </a:r>
          </a:p>
        </p:txBody>
      </p:sp>
    </p:spTree>
    <p:extLst>
      <p:ext uri="{BB962C8B-B14F-4D97-AF65-F5344CB8AC3E}">
        <p14:creationId xmlns:p14="http://schemas.microsoft.com/office/powerpoint/2010/main" val="314835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3" grpId="0"/>
      <p:bldP spid="34" grpId="0"/>
      <p:bldP spid="35" grpId="0"/>
      <p:bldP spid="36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C231D749-65C4-4C17-88BF-264FB7F7C7B8}"/>
              </a:ext>
            </a:extLst>
          </p:cNvPr>
          <p:cNvSpPr/>
          <p:nvPr/>
        </p:nvSpPr>
        <p:spPr>
          <a:xfrm>
            <a:off x="395537" y="915566"/>
            <a:ext cx="1569876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4D47B64-FDF6-4D95-96CE-51C7D37244AF}"/>
              </a:ext>
            </a:extLst>
          </p:cNvPr>
          <p:cNvSpPr/>
          <p:nvPr/>
        </p:nvSpPr>
        <p:spPr>
          <a:xfrm>
            <a:off x="2095156" y="783744"/>
            <a:ext cx="578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分钟测量一次，用正数表示水温升高的度数，用负数表示水温下降的度数。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2A7FBC92-7927-4E1F-AAEC-3A77D2364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858105"/>
              </p:ext>
            </p:extLst>
          </p:nvPr>
        </p:nvGraphicFramePr>
        <p:xfrm>
          <a:off x="1678017" y="1779662"/>
          <a:ext cx="609600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169182399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182196776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1984416939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76315677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195361024"/>
                    </a:ext>
                  </a:extLst>
                </a:gridCol>
              </a:tblGrid>
              <a:tr h="193034">
                <a:tc rowSpan="2">
                  <a:txBody>
                    <a:bodyPr/>
                    <a:lstStyle/>
                    <a:p>
                      <a:r>
                        <a:rPr lang="en-US" altLang="zh-CN" sz="1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</a:t>
                      </a:r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endParaRPr lang="en-US" altLang="zh-CN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甲杯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乙杯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41075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058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66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730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第二分钟事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60302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881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9943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第五分钟后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9380339"/>
                  </a:ext>
                </a:extLst>
              </a:tr>
            </a:tbl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3747ABA-AC9C-42D1-BEE0-D38141DACADD}"/>
              </a:ext>
            </a:extLst>
          </p:cNvPr>
          <p:cNvCxnSpPr/>
          <p:nvPr/>
        </p:nvCxnSpPr>
        <p:spPr>
          <a:xfrm>
            <a:off x="1691680" y="1794807"/>
            <a:ext cx="1152128" cy="686924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FE0C56A-A3EC-4B4B-96DB-309F83E867F9}"/>
              </a:ext>
            </a:extLst>
          </p:cNvPr>
          <p:cNvCxnSpPr>
            <a:cxnSpLocks/>
          </p:cNvCxnSpPr>
          <p:nvPr/>
        </p:nvCxnSpPr>
        <p:spPr>
          <a:xfrm flipV="1">
            <a:off x="4149953" y="2532149"/>
            <a:ext cx="1152128" cy="30962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36EFD3B8-354E-4F5D-8837-1CD15FC58FDC}"/>
              </a:ext>
            </a:extLst>
          </p:cNvPr>
          <p:cNvCxnSpPr>
            <a:cxnSpLocks/>
          </p:cNvCxnSpPr>
          <p:nvPr/>
        </p:nvCxnSpPr>
        <p:spPr>
          <a:xfrm flipV="1">
            <a:off x="6516216" y="2532149"/>
            <a:ext cx="1256734" cy="33953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32F793A-442C-4A52-97CF-5A2E335F5455}"/>
              </a:ext>
            </a:extLst>
          </p:cNvPr>
          <p:cNvSpPr/>
          <p:nvPr/>
        </p:nvSpPr>
        <p:spPr>
          <a:xfrm>
            <a:off x="3208558" y="2452337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34755B8-E80F-4D72-AC64-4DDC1208829C}"/>
              </a:ext>
            </a:extLst>
          </p:cNvPr>
          <p:cNvSpPr/>
          <p:nvPr/>
        </p:nvSpPr>
        <p:spPr>
          <a:xfrm>
            <a:off x="5657222" y="2449992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D5018E93-451A-455D-9237-55BD72A3F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047268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2B640AA6-307A-407C-9160-B18F68C72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182" y="2540011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27D9DA77-27D6-45C8-967B-C972FF5CC46B}"/>
              </a:ext>
            </a:extLst>
          </p:cNvPr>
          <p:cNvSpPr/>
          <p:nvPr/>
        </p:nvSpPr>
        <p:spPr>
          <a:xfrm>
            <a:off x="5684712" y="1503824"/>
            <a:ext cx="2818279" cy="707886"/>
          </a:xfrm>
          <a:prstGeom prst="wedgeRoundRectCallout">
            <a:avLst>
              <a:gd name="adj1" fmla="val 33209"/>
              <a:gd name="adj2" fmla="val 100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得加冰块水杯的温度是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453567F0-246C-4740-A871-E71CA9C14609}"/>
              </a:ext>
            </a:extLst>
          </p:cNvPr>
          <p:cNvSpPr/>
          <p:nvPr/>
        </p:nvSpPr>
        <p:spPr>
          <a:xfrm>
            <a:off x="467545" y="2139883"/>
            <a:ext cx="2763042" cy="575883"/>
          </a:xfrm>
          <a:prstGeom prst="wedgeRoundRectCallout">
            <a:avLst>
              <a:gd name="adj1" fmla="val -38770"/>
              <a:gd name="adj2" fmla="val 10780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测得加热水杯子的水温是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A85C71FD-2BD2-45FE-8ED9-15785EAECF84}"/>
              </a:ext>
            </a:extLst>
          </p:cNvPr>
          <p:cNvSpPr/>
          <p:nvPr/>
        </p:nvSpPr>
        <p:spPr>
          <a:xfrm>
            <a:off x="3230586" y="285252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7317565-3E98-4E3A-9AEE-B3CDB022D95A}"/>
              </a:ext>
            </a:extLst>
          </p:cNvPr>
          <p:cNvSpPr/>
          <p:nvPr/>
        </p:nvSpPr>
        <p:spPr>
          <a:xfrm>
            <a:off x="4313877" y="285252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C809C3-C4CD-47B3-8DC0-3EB41FEFD54F}"/>
              </a:ext>
            </a:extLst>
          </p:cNvPr>
          <p:cNvSpPr/>
          <p:nvPr/>
        </p:nvSpPr>
        <p:spPr>
          <a:xfrm>
            <a:off x="5653115" y="283758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D68575D-5F31-4B86-8FFB-B081C727984B}"/>
              </a:ext>
            </a:extLst>
          </p:cNvPr>
          <p:cNvSpPr/>
          <p:nvPr/>
        </p:nvSpPr>
        <p:spPr>
          <a:xfrm>
            <a:off x="6843394" y="283758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F650059-020C-4AED-B2BC-6711FC1B696A}"/>
              </a:ext>
            </a:extLst>
          </p:cNvPr>
          <p:cNvSpPr/>
          <p:nvPr/>
        </p:nvSpPr>
        <p:spPr>
          <a:xfrm>
            <a:off x="3208558" y="3210057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73B75242-3CB6-4C8E-A505-2AC97A7DEFDE}"/>
              </a:ext>
            </a:extLst>
          </p:cNvPr>
          <p:cNvSpPr/>
          <p:nvPr/>
        </p:nvSpPr>
        <p:spPr>
          <a:xfrm>
            <a:off x="4313877" y="320843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4B22402C-95FA-4AF7-B0B7-6BBB24E14A7E}"/>
              </a:ext>
            </a:extLst>
          </p:cNvPr>
          <p:cNvSpPr/>
          <p:nvPr/>
        </p:nvSpPr>
        <p:spPr>
          <a:xfrm>
            <a:off x="5653115" y="3217094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35D69E96-228C-46BD-9386-2B309E6E580D}"/>
              </a:ext>
            </a:extLst>
          </p:cNvPr>
          <p:cNvSpPr/>
          <p:nvPr/>
        </p:nvSpPr>
        <p:spPr>
          <a:xfrm>
            <a:off x="6843394" y="325138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F13739C8-13B4-48DB-8F91-EEEE81556D9D}"/>
              </a:ext>
            </a:extLst>
          </p:cNvPr>
          <p:cNvSpPr/>
          <p:nvPr/>
        </p:nvSpPr>
        <p:spPr>
          <a:xfrm>
            <a:off x="3208558" y="3563542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C010C14E-4336-4394-8CF0-EF2F74EDDCA4}"/>
              </a:ext>
            </a:extLst>
          </p:cNvPr>
          <p:cNvSpPr/>
          <p:nvPr/>
        </p:nvSpPr>
        <p:spPr>
          <a:xfrm>
            <a:off x="4320270" y="3558164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D984BFCA-CA72-48C1-9663-FAE6FA54E732}"/>
              </a:ext>
            </a:extLst>
          </p:cNvPr>
          <p:cNvSpPr/>
          <p:nvPr/>
        </p:nvSpPr>
        <p:spPr>
          <a:xfrm>
            <a:off x="5646722" y="357081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A3CD210E-0070-483C-95A4-3C61673C020F}"/>
              </a:ext>
            </a:extLst>
          </p:cNvPr>
          <p:cNvSpPr/>
          <p:nvPr/>
        </p:nvSpPr>
        <p:spPr>
          <a:xfrm>
            <a:off x="6871183" y="357267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2" name="图片 4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44" name="对话气泡: 圆角矩形 22">
            <a:extLst>
              <a:ext uri="{FF2B5EF4-FFF2-40B4-BE49-F238E27FC236}">
                <a16:creationId xmlns="" xmlns:a16="http://schemas.microsoft.com/office/drawing/2014/main" id="{1FD8E346-3563-4441-8FB1-460E0EB9696B}"/>
              </a:ext>
            </a:extLst>
          </p:cNvPr>
          <p:cNvSpPr/>
          <p:nvPr/>
        </p:nvSpPr>
        <p:spPr>
          <a:xfrm>
            <a:off x="3454561" y="339502"/>
            <a:ext cx="2202661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第三分钟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</a:t>
            </a:r>
          </a:p>
        </p:txBody>
      </p:sp>
    </p:spTree>
    <p:extLst>
      <p:ext uri="{BB962C8B-B14F-4D97-AF65-F5344CB8AC3E}">
        <p14:creationId xmlns:p14="http://schemas.microsoft.com/office/powerpoint/2010/main" val="419037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7" grpId="0"/>
      <p:bldP spid="38" grpId="0"/>
      <p:bldP spid="39" grpId="0"/>
      <p:bldP spid="40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话气泡: 圆角矩形 7">
            <a:extLst>
              <a:ext uri="{FF2B5EF4-FFF2-40B4-BE49-F238E27FC236}">
                <a16:creationId xmlns="" xmlns:a16="http://schemas.microsoft.com/office/drawing/2014/main" id="{C231D749-65C4-4C17-88BF-264FB7F7C7B8}"/>
              </a:ext>
            </a:extLst>
          </p:cNvPr>
          <p:cNvSpPr/>
          <p:nvPr/>
        </p:nvSpPr>
        <p:spPr>
          <a:xfrm>
            <a:off x="395537" y="915566"/>
            <a:ext cx="1569876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实验过程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4D47B64-FDF6-4D95-96CE-51C7D37244AF}"/>
              </a:ext>
            </a:extLst>
          </p:cNvPr>
          <p:cNvSpPr/>
          <p:nvPr/>
        </p:nvSpPr>
        <p:spPr>
          <a:xfrm>
            <a:off x="2095156" y="699542"/>
            <a:ext cx="578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分钟测量一次，用正数表示水温升高的度数，用负数表示水温下降的度数。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2A7FBC92-7927-4E1F-AAEC-3A77D2364C85}"/>
              </a:ext>
            </a:extLst>
          </p:cNvPr>
          <p:cNvGraphicFramePr>
            <a:graphicFrameLocks noGrp="1"/>
          </p:cNvGraphicFramePr>
          <p:nvPr/>
        </p:nvGraphicFramePr>
        <p:xfrm>
          <a:off x="1678017" y="1869681"/>
          <a:ext cx="609600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="" xmlns:a16="http://schemas.microsoft.com/office/drawing/2014/main" val="169182399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182196776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1984416939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376315677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195361024"/>
                    </a:ext>
                  </a:extLst>
                </a:gridCol>
              </a:tblGrid>
              <a:tr h="193034">
                <a:tc rowSpan="2">
                  <a:txBody>
                    <a:bodyPr/>
                    <a:lstStyle/>
                    <a:p>
                      <a:r>
                        <a:rPr lang="en-US" altLang="zh-CN" sz="1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</a:t>
                      </a:r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endParaRPr lang="en-US" altLang="zh-CN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甲杯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乙杯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41075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温度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变化情况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1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0580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66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730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第二分钟事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60302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881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9943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第五分钟后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9380339"/>
                  </a:ext>
                </a:extLst>
              </a:tr>
            </a:tbl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3747ABA-AC9C-42D1-BEE0-D38141DACADD}"/>
              </a:ext>
            </a:extLst>
          </p:cNvPr>
          <p:cNvCxnSpPr/>
          <p:nvPr/>
        </p:nvCxnSpPr>
        <p:spPr>
          <a:xfrm>
            <a:off x="1691680" y="1884826"/>
            <a:ext cx="1152128" cy="686924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FE0C56A-A3EC-4B4B-96DB-309F83E867F9}"/>
              </a:ext>
            </a:extLst>
          </p:cNvPr>
          <p:cNvCxnSpPr>
            <a:cxnSpLocks/>
          </p:cNvCxnSpPr>
          <p:nvPr/>
        </p:nvCxnSpPr>
        <p:spPr>
          <a:xfrm flipV="1">
            <a:off x="4149953" y="2622168"/>
            <a:ext cx="1152128" cy="30962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36EFD3B8-354E-4F5D-8837-1CD15FC58FDC}"/>
              </a:ext>
            </a:extLst>
          </p:cNvPr>
          <p:cNvCxnSpPr>
            <a:cxnSpLocks/>
          </p:cNvCxnSpPr>
          <p:nvPr/>
        </p:nvCxnSpPr>
        <p:spPr>
          <a:xfrm flipV="1">
            <a:off x="6516216" y="2622168"/>
            <a:ext cx="1256734" cy="33953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32F793A-442C-4A52-97CF-5A2E335F5455}"/>
              </a:ext>
            </a:extLst>
          </p:cNvPr>
          <p:cNvSpPr/>
          <p:nvPr/>
        </p:nvSpPr>
        <p:spPr>
          <a:xfrm>
            <a:off x="3208558" y="254235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34755B8-E80F-4D72-AC64-4DDC1208829C}"/>
              </a:ext>
            </a:extLst>
          </p:cNvPr>
          <p:cNvSpPr/>
          <p:nvPr/>
        </p:nvSpPr>
        <p:spPr>
          <a:xfrm>
            <a:off x="5657222" y="254001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D5018E93-451A-455D-9237-55BD72A3F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0006" y="2475854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2B640AA6-307A-407C-9160-B18F68C72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182" y="2540011"/>
            <a:ext cx="959550" cy="125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27D9DA77-27D6-45C8-967B-C972FF5CC46B}"/>
              </a:ext>
            </a:extLst>
          </p:cNvPr>
          <p:cNvSpPr/>
          <p:nvPr/>
        </p:nvSpPr>
        <p:spPr>
          <a:xfrm>
            <a:off x="5684712" y="1418326"/>
            <a:ext cx="2818279" cy="707886"/>
          </a:xfrm>
          <a:prstGeom prst="wedgeRoundRectCallout">
            <a:avLst>
              <a:gd name="adj1" fmla="val 33209"/>
              <a:gd name="adj2" fmla="val 100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得加冰块水杯的温度是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453567F0-246C-4740-A871-E71CA9C14609}"/>
              </a:ext>
            </a:extLst>
          </p:cNvPr>
          <p:cNvSpPr/>
          <p:nvPr/>
        </p:nvSpPr>
        <p:spPr>
          <a:xfrm>
            <a:off x="840023" y="1696774"/>
            <a:ext cx="3011897" cy="575883"/>
          </a:xfrm>
          <a:prstGeom prst="wedgeRoundRectCallout">
            <a:avLst>
              <a:gd name="adj1" fmla="val -38770"/>
              <a:gd name="adj2" fmla="val 10780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测得加热水杯子的水温是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51℃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A85C71FD-2BD2-45FE-8ED9-15785EAECF84}"/>
              </a:ext>
            </a:extLst>
          </p:cNvPr>
          <p:cNvSpPr/>
          <p:nvPr/>
        </p:nvSpPr>
        <p:spPr>
          <a:xfrm>
            <a:off x="3230586" y="294254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7317565-3E98-4E3A-9AEE-B3CDB022D95A}"/>
              </a:ext>
            </a:extLst>
          </p:cNvPr>
          <p:cNvSpPr/>
          <p:nvPr/>
        </p:nvSpPr>
        <p:spPr>
          <a:xfrm>
            <a:off x="4313877" y="294254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C809C3-C4CD-47B3-8DC0-3EB41FEFD54F}"/>
              </a:ext>
            </a:extLst>
          </p:cNvPr>
          <p:cNvSpPr/>
          <p:nvPr/>
        </p:nvSpPr>
        <p:spPr>
          <a:xfrm>
            <a:off x="5653115" y="292760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D68575D-5F31-4B86-8FFB-B081C727984B}"/>
              </a:ext>
            </a:extLst>
          </p:cNvPr>
          <p:cNvSpPr/>
          <p:nvPr/>
        </p:nvSpPr>
        <p:spPr>
          <a:xfrm>
            <a:off x="6843394" y="2927605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F650059-020C-4AED-B2BC-6711FC1B696A}"/>
              </a:ext>
            </a:extLst>
          </p:cNvPr>
          <p:cNvSpPr/>
          <p:nvPr/>
        </p:nvSpPr>
        <p:spPr>
          <a:xfrm>
            <a:off x="3208558" y="3300076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73B75242-3CB6-4C8E-A505-2AC97A7DEFDE}"/>
              </a:ext>
            </a:extLst>
          </p:cNvPr>
          <p:cNvSpPr/>
          <p:nvPr/>
        </p:nvSpPr>
        <p:spPr>
          <a:xfrm>
            <a:off x="4313877" y="3298457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4B22402C-95FA-4AF7-B0B7-6BBB24E14A7E}"/>
              </a:ext>
            </a:extLst>
          </p:cNvPr>
          <p:cNvSpPr/>
          <p:nvPr/>
        </p:nvSpPr>
        <p:spPr>
          <a:xfrm>
            <a:off x="5653115" y="330711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35D69E96-228C-46BD-9386-2B309E6E580D}"/>
              </a:ext>
            </a:extLst>
          </p:cNvPr>
          <p:cNvSpPr/>
          <p:nvPr/>
        </p:nvSpPr>
        <p:spPr>
          <a:xfrm>
            <a:off x="6843394" y="3341404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F13739C8-13B4-48DB-8F91-EEEE81556D9D}"/>
              </a:ext>
            </a:extLst>
          </p:cNvPr>
          <p:cNvSpPr/>
          <p:nvPr/>
        </p:nvSpPr>
        <p:spPr>
          <a:xfrm>
            <a:off x="3208558" y="365356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C010C14E-4336-4394-8CF0-EF2F74EDDCA4}"/>
              </a:ext>
            </a:extLst>
          </p:cNvPr>
          <p:cNvSpPr/>
          <p:nvPr/>
        </p:nvSpPr>
        <p:spPr>
          <a:xfrm>
            <a:off x="4320270" y="364818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D984BFCA-CA72-48C1-9663-FAE6FA54E732}"/>
              </a:ext>
            </a:extLst>
          </p:cNvPr>
          <p:cNvSpPr/>
          <p:nvPr/>
        </p:nvSpPr>
        <p:spPr>
          <a:xfrm>
            <a:off x="5646722" y="366082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A3CD210E-0070-483C-95A4-3C61673C020F}"/>
              </a:ext>
            </a:extLst>
          </p:cNvPr>
          <p:cNvSpPr/>
          <p:nvPr/>
        </p:nvSpPr>
        <p:spPr>
          <a:xfrm>
            <a:off x="6871183" y="3662689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46B225A3-2C74-4AA8-89FC-FD5A5A9CF3BE}"/>
              </a:ext>
            </a:extLst>
          </p:cNvPr>
          <p:cNvSpPr/>
          <p:nvPr/>
        </p:nvSpPr>
        <p:spPr>
          <a:xfrm>
            <a:off x="3208558" y="4057300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AADBB822-4304-49B6-A27C-DC06D1A3E59F}"/>
              </a:ext>
            </a:extLst>
          </p:cNvPr>
          <p:cNvSpPr/>
          <p:nvPr/>
        </p:nvSpPr>
        <p:spPr>
          <a:xfrm>
            <a:off x="4296518" y="402217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ACABFDEB-F2D5-44E2-8DDF-698454A799E0}"/>
              </a:ext>
            </a:extLst>
          </p:cNvPr>
          <p:cNvSpPr/>
          <p:nvPr/>
        </p:nvSpPr>
        <p:spPr>
          <a:xfrm>
            <a:off x="5646722" y="4040968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E8D8E97A-5C39-4CAC-995A-6BF4B1445624}"/>
              </a:ext>
            </a:extLst>
          </p:cNvPr>
          <p:cNvSpPr/>
          <p:nvPr/>
        </p:nvSpPr>
        <p:spPr>
          <a:xfrm>
            <a:off x="6843394" y="3349821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3420815C-4E75-4BF9-8BA8-EF60FABD8961}"/>
              </a:ext>
            </a:extLst>
          </p:cNvPr>
          <p:cNvSpPr/>
          <p:nvPr/>
        </p:nvSpPr>
        <p:spPr>
          <a:xfrm>
            <a:off x="6859102" y="4043993"/>
            <a:ext cx="91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7" name="图片 4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49" name="对话气泡: 圆角矩形 22">
            <a:extLst>
              <a:ext uri="{FF2B5EF4-FFF2-40B4-BE49-F238E27FC236}">
                <a16:creationId xmlns="" xmlns:a16="http://schemas.microsoft.com/office/drawing/2014/main" id="{1FD8E346-3563-4441-8FB1-460E0EB9696B}"/>
              </a:ext>
            </a:extLst>
          </p:cNvPr>
          <p:cNvSpPr/>
          <p:nvPr/>
        </p:nvSpPr>
        <p:spPr>
          <a:xfrm>
            <a:off x="3454561" y="339502"/>
            <a:ext cx="2202661" cy="474797"/>
          </a:xfrm>
          <a:prstGeom prst="wedgeRoundRectCallout">
            <a:avLst>
              <a:gd name="adj1" fmla="val -46198"/>
              <a:gd name="adj2" fmla="val 47384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第四分钟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</a:t>
            </a:r>
          </a:p>
        </p:txBody>
      </p:sp>
    </p:spTree>
    <p:extLst>
      <p:ext uri="{BB962C8B-B14F-4D97-AF65-F5344CB8AC3E}">
        <p14:creationId xmlns:p14="http://schemas.microsoft.com/office/powerpoint/2010/main" val="358779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41" grpId="0"/>
      <p:bldP spid="42" grpId="0"/>
      <p:bldP spid="43" grpId="0"/>
      <p:bldP spid="45" grpId="0"/>
      <p:bldP spid="4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1176</Words>
  <Application>Microsoft Office PowerPoint</Application>
  <PresentationFormat>全屏显示(16:9)</PresentationFormat>
  <Paragraphs>282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Calibri</vt:lpstr>
      <vt:lpstr>黑体</vt:lpstr>
      <vt:lpstr>楷体</vt:lpstr>
      <vt:lpstr>幼圆</vt:lpstr>
      <vt:lpstr>Wingdings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2018-10-31T07:11:10Z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